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95" r:id="rId3"/>
    <p:sldId id="396" r:id="rId4"/>
    <p:sldId id="416" r:id="rId5"/>
    <p:sldId id="260" r:id="rId6"/>
    <p:sldId id="415" r:id="rId7"/>
    <p:sldId id="378" r:id="rId8"/>
    <p:sldId id="397" r:id="rId9"/>
    <p:sldId id="400" r:id="rId10"/>
    <p:sldId id="413" r:id="rId11"/>
    <p:sldId id="402" r:id="rId12"/>
    <p:sldId id="417" r:id="rId13"/>
    <p:sldId id="401" r:id="rId14"/>
    <p:sldId id="392" r:id="rId15"/>
    <p:sldId id="404" r:id="rId16"/>
    <p:sldId id="412" r:id="rId17"/>
    <p:sldId id="399" r:id="rId18"/>
    <p:sldId id="403" r:id="rId19"/>
    <p:sldId id="405" r:id="rId20"/>
    <p:sldId id="408" r:id="rId21"/>
    <p:sldId id="414" r:id="rId22"/>
    <p:sldId id="394" r:id="rId23"/>
    <p:sldId id="393" r:id="rId24"/>
    <p:sldId id="41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ACEE-79E6-4771-9B87-3CCE38259842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802C-034F-4DE2-B520-DA035F1B2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0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1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7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5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9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4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725C1-E497-4753-81BA-42DE4A0A4240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AC6-7F85-419E-AC75-15BAC5BD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58" y="4462202"/>
            <a:ext cx="6134100" cy="2124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640" y="928467"/>
            <a:ext cx="2541079" cy="420757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3832" y="5693725"/>
            <a:ext cx="4955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208230"/>
                </a:solidFill>
                <a:latin typeface="Stem-Regular" panose="020B0503020203020204" pitchFamily="34" charset="-52"/>
                <a:ea typeface="Stem-Regular" panose="020B0503020203020204" pitchFamily="34" charset="-52"/>
              </a:rPr>
              <a:t>Другое образование для людей будущего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7503" y="2710440"/>
            <a:ext cx="6897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Собрание для родителей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2021-2022 </a:t>
            </a:r>
            <a:r>
              <a:rPr lang="ru-RU" sz="3600" b="1" dirty="0" err="1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гг</a:t>
            </a:r>
            <a:endParaRPr lang="ru-RU" sz="3600" b="1" dirty="0">
              <a:solidFill>
                <a:srgbClr val="00B050"/>
              </a:solidFill>
              <a:latin typeface="Stem" panose="020B0703020203020204" pitchFamily="34" charset="-52"/>
              <a:cs typeface="Stem" panose="020B0703020203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A0E5B4-6E6E-4329-BBCB-F3C9D22A25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1" r="52296"/>
          <a:stretch/>
        </p:blipFill>
        <p:spPr>
          <a:xfrm>
            <a:off x="506964" y="226137"/>
            <a:ext cx="2491707" cy="2859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945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66" y="5499419"/>
            <a:ext cx="2640891" cy="914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577" y="322090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Подготовка к школе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6093" y="1969320"/>
            <a:ext cx="915391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Занятия – интеллектуальные, язык, логопед.</a:t>
            </a:r>
          </a:p>
          <a:p>
            <a:r>
              <a:rPr lang="ru-RU" sz="2800" dirty="0"/>
              <a:t>2. Бытовая самостоятельность, навыки самообслуживания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Пользоваться писсуаром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Мыть руки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Одеваться самостоятельно, быстро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Одеваться по погоде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Убирать за собой вещи и посуду</a:t>
            </a:r>
          </a:p>
          <a:p>
            <a:r>
              <a:rPr lang="ru-RU" sz="2800" dirty="0"/>
              <a:t>3. Коммуникация.</a:t>
            </a:r>
          </a:p>
          <a:p>
            <a:r>
              <a:rPr lang="ru-RU" sz="2800" dirty="0"/>
              <a:t>4. Жить по правилам.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139C33-5FB4-4F40-AC18-C4E5D51C3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6" y="194942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500" y="5137607"/>
            <a:ext cx="876482" cy="145129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33925" y="1744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22943"/>
              </p:ext>
            </p:extLst>
          </p:nvPr>
        </p:nvGraphicFramePr>
        <p:xfrm>
          <a:off x="1363883" y="2201863"/>
          <a:ext cx="9819616" cy="4405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4756">
                  <a:extLst>
                    <a:ext uri="{9D8B030D-6E8A-4147-A177-3AD203B41FA5}">
                      <a16:colId xmlns:a16="http://schemas.microsoft.com/office/drawing/2014/main" val="2751083672"/>
                    </a:ext>
                  </a:extLst>
                </a:gridCol>
                <a:gridCol w="6034860">
                  <a:extLst>
                    <a:ext uri="{9D8B030D-6E8A-4147-A177-3AD203B41FA5}">
                      <a16:colId xmlns:a16="http://schemas.microsoft.com/office/drawing/2014/main" val="1854259767"/>
                    </a:ext>
                  </a:extLst>
                </a:gridCol>
              </a:tblGrid>
              <a:tr h="488994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По ФГОС (как в муниципальных</a:t>
                      </a:r>
                      <a:r>
                        <a:rPr lang="ru-RU" baseline="0" dirty="0">
                          <a:latin typeface="Stem-Regular"/>
                        </a:rPr>
                        <a:t> школах)</a:t>
                      </a:r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Дополнительно</a:t>
                      </a:r>
                      <a:r>
                        <a:rPr lang="ru-RU" baseline="0" dirty="0">
                          <a:latin typeface="Stem-Regular"/>
                        </a:rPr>
                        <a:t>  включено</a:t>
                      </a:r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98600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Stem-Regular"/>
                        </a:rPr>
                        <a:t>Английский язык 2+2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9517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Музыкальный театр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88279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Окружающий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Электроника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233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Логопед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11805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ИЗО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Час удовольствия (клуб книголюбов)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74280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Чтение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  <a:latin typeface="Stem-Regular"/>
                        </a:rPr>
                        <a:t>По индивидуальному выбору: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34664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Технология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Футбол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91315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Физкультура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Скульптура</a:t>
                      </a:r>
                    </a:p>
                    <a:p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9444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87960" y="1077301"/>
            <a:ext cx="455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Школа 21 век + математика Л. </a:t>
            </a:r>
            <a:r>
              <a:rPr lang="ru-RU" sz="2000" dirty="0" err="1">
                <a:solidFill>
                  <a:srgbClr val="C00000"/>
                </a:solidFill>
              </a:rPr>
              <a:t>Петерсон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691513" y="364714"/>
            <a:ext cx="3242821" cy="1338606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Лицензия на начальное общее и дополнительное  образование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8085" y="231667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Образование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88E35F-E774-4E92-8CB4-0539BDA4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7" y="109587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5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500" y="5137607"/>
            <a:ext cx="876482" cy="145129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33925" y="1744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19157"/>
              </p:ext>
            </p:extLst>
          </p:nvPr>
        </p:nvGraphicFramePr>
        <p:xfrm>
          <a:off x="553403" y="2287839"/>
          <a:ext cx="10911010" cy="4681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5410">
                  <a:extLst>
                    <a:ext uri="{9D8B030D-6E8A-4147-A177-3AD203B41FA5}">
                      <a16:colId xmlns:a16="http://schemas.microsoft.com/office/drawing/2014/main" val="2751083672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1854259767"/>
                    </a:ext>
                  </a:extLst>
                </a:gridCol>
              </a:tblGrid>
              <a:tr h="374084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По ФГОС (как в муниципальных</a:t>
                      </a:r>
                      <a:r>
                        <a:rPr lang="ru-RU" baseline="0" dirty="0">
                          <a:latin typeface="Stem-Regular"/>
                        </a:rPr>
                        <a:t> садах)</a:t>
                      </a:r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Дополнительно</a:t>
                      </a:r>
                      <a:r>
                        <a:rPr lang="ru-RU" baseline="0" dirty="0">
                          <a:latin typeface="Stem-Regular"/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FF0000"/>
                          </a:solidFill>
                          <a:latin typeface="Stem-Regular"/>
                        </a:rPr>
                        <a:t>включено</a:t>
                      </a:r>
                      <a:endParaRPr lang="ru-RU" dirty="0">
                        <a:solidFill>
                          <a:srgbClr val="FF0000"/>
                        </a:solidFill>
                        <a:latin typeface="Stem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98600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Развитие речи 1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Stem-Regular"/>
                        </a:rPr>
                        <a:t>Английский язык 2ч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9517"/>
                  </a:ext>
                </a:extLst>
              </a:tr>
              <a:tr h="509836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ФЭМП (Математика) 2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Подготовка к школе 2 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88279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Окружающий мир 2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Логопедические занятия (групповые и индивидуальные)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233"/>
                  </a:ext>
                </a:extLst>
              </a:tr>
              <a:tr h="600038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Музыка 2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  <a:latin typeface="Stem-Regular"/>
                        </a:rPr>
                        <a:t>По индивидуальному выбору:</a:t>
                      </a:r>
                    </a:p>
                    <a:p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11805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ИЗО (лепка/рисование/аппликация) 2 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Музыкальный театр 2ч</a:t>
                      </a:r>
                    </a:p>
                    <a:p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74280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Физкультура 2ч</a:t>
                      </a:r>
                    </a:p>
                    <a:p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Скульптура 2ч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34664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Электроника 2ч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91315"/>
                  </a:ext>
                </a:extLst>
              </a:tr>
              <a:tr h="446512">
                <a:tc>
                  <a:txBody>
                    <a:bodyPr/>
                    <a:lstStyle/>
                    <a:p>
                      <a:endParaRPr lang="ru-RU" dirty="0">
                        <a:latin typeface="Stem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tem-Regular"/>
                        </a:rPr>
                        <a:t>Футбол 2 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9444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6972" y="1143521"/>
            <a:ext cx="476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Программа </a:t>
            </a:r>
            <a:r>
              <a:rPr lang="ru-RU" dirty="0" err="1">
                <a:solidFill>
                  <a:srgbClr val="C00000"/>
                </a:solidFill>
              </a:rPr>
              <a:t>Вераксы</a:t>
            </a:r>
            <a:r>
              <a:rPr lang="ru-RU" dirty="0">
                <a:solidFill>
                  <a:srgbClr val="C00000"/>
                </a:solidFill>
              </a:rPr>
              <a:t> «От рождения до школы»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691513" y="364714"/>
            <a:ext cx="3242821" cy="1338606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Лицензия на дошкольное и дополнительное  образование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8085" y="231667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Образование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73795D-5214-4725-A1FA-F0C36C91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7" y="172844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98" y="5712691"/>
            <a:ext cx="2640891" cy="9144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02515"/>
              </p:ext>
            </p:extLst>
          </p:nvPr>
        </p:nvGraphicFramePr>
        <p:xfrm>
          <a:off x="322325" y="213494"/>
          <a:ext cx="6444235" cy="62125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6682">
                  <a:extLst>
                    <a:ext uri="{9D8B030D-6E8A-4147-A177-3AD203B41FA5}">
                      <a16:colId xmlns:a16="http://schemas.microsoft.com/office/drawing/2014/main" val="534961622"/>
                    </a:ext>
                  </a:extLst>
                </a:gridCol>
                <a:gridCol w="4737553">
                  <a:extLst>
                    <a:ext uri="{9D8B030D-6E8A-4147-A177-3AD203B41FA5}">
                      <a16:colId xmlns:a16="http://schemas.microsoft.com/office/drawing/2014/main" val="2683077120"/>
                    </a:ext>
                  </a:extLst>
                </a:gridCol>
              </a:tblGrid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07484"/>
                  </a:ext>
                </a:extLst>
              </a:tr>
              <a:tr h="523115">
                <a:tc>
                  <a:txBody>
                    <a:bodyPr/>
                    <a:lstStyle/>
                    <a:p>
                      <a:r>
                        <a:rPr lang="ru-RU" dirty="0"/>
                        <a:t>8-30 – 8-50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Встреча</a:t>
                      </a:r>
                      <a:r>
                        <a:rPr lang="ru-RU" baseline="0" dirty="0"/>
                        <a:t> детей. Завтрак.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6818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8-50 – 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Урок</a:t>
                      </a:r>
                      <a:r>
                        <a:rPr lang="ru-RU" baseline="0" dirty="0"/>
                        <a:t> 1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65664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9-25 – 9-45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Второй завтрак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74738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9-45 – 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Урок  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76944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10-35 – 11-10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Урок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55188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11-10 – 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Прогулка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10707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12-20 – 12-45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88880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44481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12-45 – 13-45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Самоподготовка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57028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13-45 – 14.50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Тихий час/Час удовольствия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42724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15-00</a:t>
                      </a:r>
                      <a:r>
                        <a:rPr lang="ru-RU" baseline="0" dirty="0"/>
                        <a:t> – 15-45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Доп</a:t>
                      </a:r>
                      <a:r>
                        <a:rPr lang="ru-RU" dirty="0"/>
                        <a:t> занятие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393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15-55 - 16-40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Доп</a:t>
                      </a:r>
                      <a:r>
                        <a:rPr lang="ru-RU" dirty="0"/>
                        <a:t> занятие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09967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16-40</a:t>
                      </a:r>
                      <a:r>
                        <a:rPr lang="ru-RU" baseline="0" dirty="0"/>
                        <a:t> – 17-00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Ужин, рефлексия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94849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r>
                        <a:rPr lang="ru-RU" dirty="0"/>
                        <a:t>17-00 – 18-00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Прогулка. Уход детей</a:t>
                      </a:r>
                      <a:r>
                        <a:rPr lang="ru-RU" baseline="0" dirty="0"/>
                        <a:t> домой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02472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476553" y="2073472"/>
            <a:ext cx="3822192" cy="324833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Важно ! </a:t>
            </a:r>
            <a:r>
              <a:rPr lang="ru-RU" dirty="0">
                <a:solidFill>
                  <a:schemeClr val="tx1"/>
                </a:solidFill>
              </a:rPr>
              <a:t>Приходить до 8-40, чтобы не пропустить занятия.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забирать ребенка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раньше 17 и позже 18-00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9134" y="340963"/>
            <a:ext cx="3591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Режим дня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8647B2-1751-45E6-B3A0-03FAE8A7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328" y="126682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9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66" y="5499419"/>
            <a:ext cx="2640891" cy="914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406" y="180223"/>
            <a:ext cx="8826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питание</a:t>
            </a:r>
          </a:p>
          <a:p>
            <a:pPr algn="ctr"/>
            <a:r>
              <a:rPr lang="ru-RU" sz="4400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Собственная столовая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35354"/>
              </p:ext>
            </p:extLst>
          </p:nvPr>
        </p:nvGraphicFramePr>
        <p:xfrm>
          <a:off x="2047930" y="2254610"/>
          <a:ext cx="8293098" cy="3086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9869">
                  <a:extLst>
                    <a:ext uri="{9D8B030D-6E8A-4147-A177-3AD203B41FA5}">
                      <a16:colId xmlns:a16="http://schemas.microsoft.com/office/drawing/2014/main" val="289710574"/>
                    </a:ext>
                  </a:extLst>
                </a:gridCol>
                <a:gridCol w="6223229">
                  <a:extLst>
                    <a:ext uri="{9D8B030D-6E8A-4147-A177-3AD203B41FA5}">
                      <a16:colId xmlns:a16="http://schemas.microsoft.com/office/drawing/2014/main" val="2406381553"/>
                    </a:ext>
                  </a:extLst>
                </a:gridCol>
              </a:tblGrid>
              <a:tr h="61721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Прием</a:t>
                      </a:r>
                      <a:r>
                        <a:rPr lang="ru-RU" baseline="0" dirty="0"/>
                        <a:t> пищи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Описание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86033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r>
                        <a:rPr lang="ru-RU" dirty="0"/>
                        <a:t>Завтрак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Каша/омлет/бутерброд с сыром/напиток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18469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r>
                        <a:rPr lang="ru-RU" dirty="0"/>
                        <a:t>Обед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Салат/суп/мясное + гарнир/Напиток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63928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r>
                        <a:rPr lang="ru-RU" dirty="0"/>
                        <a:t>Второй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Фрукты/йогурт/выпечка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76619"/>
                  </a:ext>
                </a:extLst>
              </a:tr>
              <a:tr h="617219">
                <a:tc>
                  <a:txBody>
                    <a:bodyPr/>
                    <a:lstStyle/>
                    <a:p>
                      <a:r>
                        <a:rPr lang="ru-RU" dirty="0"/>
                        <a:t>Ужин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Блины/запеканки/второе блюдо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2525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55B17-F66A-484F-97D4-1F5AC8DB3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5" y="180223"/>
            <a:ext cx="2194750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9396" y="213742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безопасность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6" y="5594669"/>
            <a:ext cx="2640891" cy="914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1443" y="1767006"/>
            <a:ext cx="733329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Закрытый периметр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Тревожная кнопка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Соблюдение правил пожарной безопасности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Соблюдение требований </a:t>
            </a:r>
            <a:r>
              <a:rPr lang="ru-RU" sz="2400" dirty="0" err="1"/>
              <a:t>СанПин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Выдача детей только доверенным лицам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Помогите нам сделать пребывание детей безопаснее!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F84141-072E-4B53-AC9E-07C06A73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25" y="151686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5817" y="329056"/>
            <a:ext cx="520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  <a:latin typeface="Stem-Regular" panose="020B0503020203020204"/>
                <a:cs typeface="Arial" panose="020B0604020202020204" pitchFamily="34" charset="0"/>
              </a:rPr>
              <a:t>Про адаптацию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8221" y="1942044"/>
            <a:ext cx="5506808" cy="1242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Подготовка к школе – вечером! Если особый день – поговорить перед сном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25" y="4714177"/>
            <a:ext cx="5506807" cy="17414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Пусть утро будет добрым. Не дергать, успеть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пообниматься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зарядить позитивом. Утро – по четкому графику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8221" y="3322660"/>
            <a:ext cx="5506807" cy="1242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Единые правила в школе и дома. Авторитет педагогов и школы – не обсуждается.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7157" y="1931142"/>
            <a:ext cx="5267707" cy="1242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Учимся дружить и соблюдать правила – помогайте дома!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36291" y="3326832"/>
            <a:ext cx="5348574" cy="1242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Если усталость, неврозы, ночные кошмары, психосоматические боли – дать выпустить пар без нравоучений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36291" y="4714177"/>
            <a:ext cx="5348574" cy="17414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ребенка должен быть отдых! Загружать каждую свободную минуту занятиями и заданиями – путь к неврозу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7D6DEE-5737-44C7-9191-B50D5869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46" y="194942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9871" y="537904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форму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99336" y="5745753"/>
            <a:ext cx="1667207" cy="8460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32871"/>
              </p:ext>
            </p:extLst>
          </p:nvPr>
        </p:nvGraphicFramePr>
        <p:xfrm>
          <a:off x="712506" y="2073473"/>
          <a:ext cx="10707626" cy="400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3813">
                  <a:extLst>
                    <a:ext uri="{9D8B030D-6E8A-4147-A177-3AD203B41FA5}">
                      <a16:colId xmlns:a16="http://schemas.microsoft.com/office/drawing/2014/main" val="2549192555"/>
                    </a:ext>
                  </a:extLst>
                </a:gridCol>
                <a:gridCol w="5353813">
                  <a:extLst>
                    <a:ext uri="{9D8B030D-6E8A-4147-A177-3AD203B41FA5}">
                      <a16:colId xmlns:a16="http://schemas.microsoft.com/office/drawing/2014/main" val="2720108062"/>
                    </a:ext>
                  </a:extLst>
                </a:gridCol>
              </a:tblGrid>
              <a:tr h="130620">
                <a:tc>
                  <a:txBody>
                    <a:bodyPr/>
                    <a:lstStyle/>
                    <a:p>
                      <a:r>
                        <a:rPr lang="ru-RU" dirty="0"/>
                        <a:t>Можно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Нельзя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39561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r>
                        <a:rPr lang="ru-RU" dirty="0"/>
                        <a:t>Брюки/слаксы/темные джинсы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Спортивные</a:t>
                      </a:r>
                      <a:r>
                        <a:rPr lang="ru-RU" baseline="0" dirty="0"/>
                        <a:t> штаны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71616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r>
                        <a:rPr lang="ru-RU" dirty="0"/>
                        <a:t>Строгие</a:t>
                      </a:r>
                      <a:r>
                        <a:rPr lang="ru-RU" baseline="0" dirty="0"/>
                        <a:t> юбки/сарафаны/платья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Короткие юбки/шорты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15693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r>
                        <a:rPr lang="ru-RU" dirty="0"/>
                        <a:t>Рубашки/джемперы</a:t>
                      </a:r>
                      <a:r>
                        <a:rPr lang="ru-RU" baseline="0" dirty="0"/>
                        <a:t> без ярких </a:t>
                      </a:r>
                      <a:r>
                        <a:rPr lang="ru-RU" baseline="0" dirty="0" err="1"/>
                        <a:t>принтов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Яркую одежду, пышные юбки/платья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92180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r>
                        <a:rPr lang="ru-RU" dirty="0"/>
                        <a:t>Мокасины/обувь</a:t>
                      </a:r>
                      <a:r>
                        <a:rPr lang="ru-RU" baseline="0" dirty="0"/>
                        <a:t> на липучках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Колготки в сетку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6323"/>
                  </a:ext>
                </a:extLst>
              </a:tr>
              <a:tr h="664901">
                <a:tc>
                  <a:txBody>
                    <a:bodyPr/>
                    <a:lstStyle/>
                    <a:p>
                      <a:r>
                        <a:rPr lang="ru-RU" dirty="0"/>
                        <a:t>Верхняя одежда для</a:t>
                      </a:r>
                      <a:r>
                        <a:rPr lang="ru-RU" baseline="0" dirty="0"/>
                        <a:t> прогулок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Активные украшения (рога, уши, серьги,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24932"/>
                  </a:ext>
                </a:extLst>
              </a:tr>
              <a:tr h="664901">
                <a:tc>
                  <a:txBody>
                    <a:bodyPr/>
                    <a:lstStyle/>
                    <a:p>
                      <a:r>
                        <a:rPr lang="ru-RU" dirty="0"/>
                        <a:t>Сменная одежда на вторую половину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Штаны</a:t>
                      </a:r>
                      <a:r>
                        <a:rPr lang="ru-RU" baseline="0" dirty="0"/>
                        <a:t> с низкой посадкой, короткие топы, прозрачную одежду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73674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Мятая, грязная, рваная</a:t>
                      </a:r>
                      <a:r>
                        <a:rPr lang="ru-RU" baseline="0" dirty="0"/>
                        <a:t> одежда/обувь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79255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Верхняя одежда</a:t>
                      </a:r>
                      <a:r>
                        <a:rPr lang="ru-RU" baseline="0" dirty="0"/>
                        <a:t> для красоты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2311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FF4CD4-4200-4A46-8148-364F30D3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3585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31008" y="494114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В шкафчике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99336" y="5745753"/>
            <a:ext cx="1667207" cy="846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6662" y="2111035"/>
            <a:ext cx="8978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Запасная одежда (верх, низ)</a:t>
            </a:r>
          </a:p>
          <a:p>
            <a:pPr marL="342900" indent="-342900">
              <a:buAutoNum type="arabicPeriod"/>
            </a:pPr>
            <a:r>
              <a:rPr lang="ru-RU" dirty="0"/>
              <a:t>Запасное белье (майка, трусы, носки)</a:t>
            </a:r>
          </a:p>
          <a:p>
            <a:pPr marL="342900" indent="-342900">
              <a:buAutoNum type="arabicPeriod"/>
            </a:pPr>
            <a:r>
              <a:rPr lang="ru-RU" dirty="0"/>
              <a:t>Вторая обувь</a:t>
            </a:r>
          </a:p>
          <a:p>
            <a:pPr marL="342900" indent="-342900">
              <a:buAutoNum type="arabicPeriod"/>
            </a:pPr>
            <a:r>
              <a:rPr lang="ru-RU" dirty="0"/>
              <a:t>Комплект по погоде (шарф, варежки, теплые носки, шапки, кепки, резиновые сапоги)</a:t>
            </a:r>
          </a:p>
          <a:p>
            <a:pPr marL="342900" indent="-342900">
              <a:buAutoNum type="arabicPeriod"/>
            </a:pPr>
            <a:r>
              <a:rPr lang="ru-RU" dirty="0"/>
              <a:t>Расческа</a:t>
            </a:r>
          </a:p>
          <a:p>
            <a:pPr marL="342900" indent="-342900">
              <a:buAutoNum type="arabicPeriod"/>
            </a:pPr>
            <a:r>
              <a:rPr lang="ru-RU" dirty="0"/>
              <a:t>Резинки для волос (при необходимости)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9687" y="3860473"/>
            <a:ext cx="2793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Нельзя: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Еда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Питье</a:t>
            </a:r>
          </a:p>
          <a:p>
            <a:pPr marL="285750" indent="-285750">
              <a:buFontTx/>
              <a:buChar char="-"/>
            </a:pPr>
            <a:r>
              <a:rPr lang="ru-RU" dirty="0"/>
              <a:t>Ювелирные украшения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Опасные предметы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Жвачка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Дороге игрушки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388102">
            <a:off x="5584684" y="4486165"/>
            <a:ext cx="550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Смотрите, что дети приносят из дома!!!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81A1C6-8B56-4831-8675-4002E6ED5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6" y="194683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6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9396" y="213742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правила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512" y="5682799"/>
            <a:ext cx="2640891" cy="914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388102">
            <a:off x="6760506" y="3974153"/>
            <a:ext cx="436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Едины для всех. Непредвзяты.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обсуждаются.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Последствия неизбежны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7389" y="1872091"/>
            <a:ext cx="72467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Без правил не сможем жить – формируют культуру и безопасную среду</a:t>
            </a:r>
          </a:p>
          <a:p>
            <a:endParaRPr lang="ru-RU" dirty="0"/>
          </a:p>
          <a:p>
            <a:r>
              <a:rPr lang="ru-RU" dirty="0"/>
              <a:t>Правила посещения. Опоздания. Справки! </a:t>
            </a:r>
          </a:p>
          <a:p>
            <a:r>
              <a:rPr lang="ru-RU" dirty="0"/>
              <a:t>Правила коммуникации. Золотое правило общения</a:t>
            </a:r>
          </a:p>
          <a:p>
            <a:r>
              <a:rPr lang="ru-RU" dirty="0"/>
              <a:t>Правила пользования мобильными телефонами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Соблюдение правил: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Кнут и пряник – баллы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Наказание </a:t>
            </a:r>
          </a:p>
          <a:p>
            <a:r>
              <a:rPr lang="ru-RU" dirty="0"/>
              <a:t>	- физические упражнения</a:t>
            </a:r>
          </a:p>
          <a:p>
            <a:r>
              <a:rPr lang="ru-RU" dirty="0"/>
              <a:t>	- лишение хорошего</a:t>
            </a:r>
          </a:p>
          <a:p>
            <a:r>
              <a:rPr lang="ru-RU" dirty="0"/>
              <a:t>	- исключение на неделю</a:t>
            </a:r>
          </a:p>
          <a:p>
            <a:r>
              <a:rPr lang="ru-RU" dirty="0"/>
              <a:t>	- исключение навсегда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A198-DACD-4326-B229-BED9AE3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26682"/>
            <a:ext cx="2196654" cy="28911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BB1618-2C25-443F-A90A-2BEE7FDC3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08" y="109587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4" y="5660067"/>
            <a:ext cx="2640891" cy="91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4179" y="1453854"/>
            <a:ext cx="85496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tem-Regular"/>
              </a:rPr>
              <a:t>Образовательный комплекс «Сова» – это:</a:t>
            </a:r>
          </a:p>
          <a:p>
            <a:endParaRPr lang="ru-RU" sz="2000" dirty="0">
              <a:latin typeface="Stem-Regular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Детский клуб «Совенок» для малышей от 1 года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Ясли «Совенок» для детей от 2х лет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Детский сад «Совенок» для детей от 4х до 7 лет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Частная общеобразовательная школа «Сова»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30 сотрудников в штате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Единственный частный детский сад города, имеющий лицензию – </a:t>
            </a:r>
          </a:p>
          <a:p>
            <a:r>
              <a:rPr lang="ru-RU" sz="2000" dirty="0">
                <a:latin typeface="Stem-Regular"/>
              </a:rPr>
              <a:t>     31 и 43 ребенка с 2х до 7 лет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Лицензия на дошкольное, дополнительное, начальное общее образование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Stem-Regular"/>
              </a:rPr>
              <a:t>Общая проходимость по всем филиалам – более 200 детей в месяц</a:t>
            </a:r>
          </a:p>
          <a:p>
            <a:endParaRPr lang="ru-RU" sz="2000" dirty="0">
              <a:latin typeface="Stem-Regular"/>
            </a:endParaRPr>
          </a:p>
          <a:p>
            <a:endParaRPr lang="ru-RU" sz="2000" dirty="0">
              <a:latin typeface="Stem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642" y="455500"/>
            <a:ext cx="854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Давайте знакомиться!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C8EDDC-746F-4674-8645-EE76546F2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25" y="213742"/>
            <a:ext cx="2320300" cy="33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437" y="182263"/>
            <a:ext cx="1480568" cy="512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5014" y="1765373"/>
            <a:ext cx="110522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Мы будем присылать вам фотоотчеты с занятий и мероприятий несколько раз в неделю, а также, размещать актуальные объявления и важную информацию. </a:t>
            </a:r>
          </a:p>
          <a:p>
            <a:endParaRPr lang="ru-RU" sz="1600" dirty="0"/>
          </a:p>
          <a:p>
            <a:r>
              <a:rPr lang="ru-RU" sz="1600" dirty="0"/>
              <a:t>Пожалуйста, скажите педагогу, номер телефона кого из родителей он должен включить в чат.</a:t>
            </a:r>
          </a:p>
          <a:p>
            <a:endParaRPr lang="ru-RU" sz="1600" dirty="0"/>
          </a:p>
          <a:p>
            <a:r>
              <a:rPr lang="ru-RU" sz="1600" dirty="0"/>
              <a:t>Просим вас соблюдать правила общения в нашем чате. Это нужно для спокойствия родителей.</a:t>
            </a:r>
          </a:p>
          <a:p>
            <a:r>
              <a:rPr lang="ru-RU" sz="1600" dirty="0"/>
              <a:t>За первое нарушение правил будет вынесено предупреждение, за второе последует исключение из чата.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Чат – это форма родительского собрания, не </a:t>
            </a:r>
            <a:r>
              <a:rPr lang="ru-RU" sz="1600" dirty="0" err="1">
                <a:solidFill>
                  <a:srgbClr val="FF0000"/>
                </a:solidFill>
              </a:rPr>
              <a:t>болталка</a:t>
            </a:r>
            <a:r>
              <a:rPr lang="ru-RU" sz="1600" dirty="0">
                <a:solidFill>
                  <a:srgbClr val="FF0000"/>
                </a:solidFill>
              </a:rPr>
              <a:t>! В чате запрещены: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ответы на объявления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благодарности за отчеты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поздравления и открытки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нецензурные выражения и сленг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некорректное поведение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любая другая информация, засоряющая эфир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Все сообщения (информацию о ребенке, вопросы по организации процесса, </a:t>
            </a:r>
            <a:r>
              <a:rPr lang="ru-RU" sz="1600" dirty="0" err="1"/>
              <a:t>пр</a:t>
            </a:r>
            <a:r>
              <a:rPr lang="ru-RU" sz="1600" dirty="0"/>
              <a:t> вопросы), вы можете направлять лично педагогам в рабочие часы (с 8 до 19.00)</a:t>
            </a:r>
          </a:p>
          <a:p>
            <a:r>
              <a:rPr lang="ru-RU" sz="1600" dirty="0"/>
              <a:t>  </a:t>
            </a:r>
          </a:p>
          <a:p>
            <a:r>
              <a:rPr lang="ru-RU" sz="1600" dirty="0"/>
              <a:t>Мы делаем все, чтобы в школе было хорошо не только вашему ребенку, но и вам лично! Спасибо за понимание!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345" y="3986250"/>
            <a:ext cx="2143432" cy="1098126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5689475" y="3707781"/>
            <a:ext cx="2624328" cy="165506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Пожалуйста, смените ник)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577" y="322090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коммуникацию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BE5A78-6458-481F-A066-63A94804B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86" y="109587"/>
            <a:ext cx="1834523" cy="24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6085689"/>
            <a:ext cx="1563709" cy="541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690" y="199260"/>
            <a:ext cx="575119" cy="95229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7920" y="110312"/>
            <a:ext cx="6873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latin typeface="Stem-Regular" panose="020B0503020203020204"/>
              </a:rPr>
              <a:t>Про документы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591019">
            <a:off x="7603735" y="5571231"/>
            <a:ext cx="503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Писать правду, только правду 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ничего, кроме правды!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9234" y="1825846"/>
            <a:ext cx="6996211" cy="5109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Документы:</a:t>
            </a:r>
          </a:p>
          <a:p>
            <a:pPr marL="342900" indent="-342900"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Заявление на зачисление в ЧОУ «Сова»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Анкета ребенка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Анкета родителей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Договор начального общего/ дошкольного образования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Договор дополнительное образование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Договор возмездного оказания услуг по присмотру и уходу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Согласие на обработку персональных данных 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Согласие на фото/видео съемку</a:t>
            </a: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Медицинская карта ребенка</a:t>
            </a:r>
          </a:p>
          <a:p>
            <a:pPr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B016A9-91BF-458E-815E-C8936652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94941"/>
            <a:ext cx="2376297" cy="32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7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9396" y="213742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организационный сбор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16" y="5617995"/>
            <a:ext cx="2640891" cy="914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8946" y="2833820"/>
            <a:ext cx="31493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Учебники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Рабочие тетради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Канцтовары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Одноразовые </a:t>
            </a:r>
            <a:r>
              <a:rPr lang="ru-RU" sz="2000" dirty="0" err="1"/>
              <a:t>расходники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Спортивная форма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Школьный жилет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Рюкзак</a:t>
            </a:r>
          </a:p>
          <a:p>
            <a:endParaRPr lang="ru-RU" dirty="0"/>
          </a:p>
          <a:p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388102">
            <a:off x="7125313" y="4343485"/>
            <a:ext cx="363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Ничего покупать не надо!</a:t>
            </a:r>
          </a:p>
        </p:txBody>
      </p:sp>
      <p:sp>
        <p:nvSpPr>
          <p:cNvPr id="3" name="Выноска 1 2"/>
          <p:cNvSpPr/>
          <p:nvPr/>
        </p:nvSpPr>
        <p:spPr>
          <a:xfrm>
            <a:off x="5443001" y="1619542"/>
            <a:ext cx="3429000" cy="2240280"/>
          </a:xfrm>
          <a:prstGeom prst="borderCallout1">
            <a:avLst>
              <a:gd name="adj1" fmla="val 48138"/>
              <a:gd name="adj2" fmla="val -866"/>
              <a:gd name="adj3" fmla="val 112500"/>
              <a:gd name="adj4" fmla="val -383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17 000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руб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E84B4E-2129-46BB-8CEA-6095AFECB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259294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4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5546" y="673474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оплату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66" y="5499419"/>
            <a:ext cx="2640891" cy="914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742" y="2155332"/>
            <a:ext cx="8769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сентября 2021 года – 25 000 образование. Без перерасчетов. Оплата за 10 месяцев.</a:t>
            </a:r>
          </a:p>
          <a:p>
            <a:r>
              <a:rPr lang="ru-RU" dirty="0"/>
              <a:t>Питание 250 </a:t>
            </a:r>
            <a:r>
              <a:rPr lang="ru-RU" dirty="0" err="1"/>
              <a:t>руб</a:t>
            </a:r>
            <a:r>
              <a:rPr lang="ru-RU" dirty="0"/>
              <a:t> в день. Перерасчет при пропусках</a:t>
            </a:r>
          </a:p>
          <a:p>
            <a:r>
              <a:rPr lang="ru-RU" dirty="0"/>
              <a:t>СТРОГО до 5 числа каждого месяца</a:t>
            </a:r>
          </a:p>
          <a:p>
            <a:r>
              <a:rPr lang="ru-RU" dirty="0"/>
              <a:t>Безнал/материнский капитал/на расчетный счет</a:t>
            </a:r>
          </a:p>
          <a:p>
            <a:r>
              <a:rPr lang="ru-RU" dirty="0"/>
              <a:t>За месяц</a:t>
            </a:r>
          </a:p>
          <a:p>
            <a:r>
              <a:rPr lang="ru-RU" dirty="0"/>
              <a:t>Поборов на ремонт НЕТ!</a:t>
            </a:r>
          </a:p>
          <a:p>
            <a:endParaRPr lang="ru-RU" dirty="0"/>
          </a:p>
          <a:p>
            <a:r>
              <a:rPr lang="ru-RU" dirty="0"/>
              <a:t>Дополнительная оплата: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Индивидуальные занятия со специалистами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Выходы (театр, кино, цирк, музей, экскурсии, </a:t>
            </a:r>
            <a:r>
              <a:rPr lang="ru-RU" dirty="0" err="1"/>
              <a:t>пр</a:t>
            </a:r>
            <a:r>
              <a:rPr lang="ru-RU" dirty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Сторонние мастер-классы </a:t>
            </a:r>
          </a:p>
        </p:txBody>
      </p:sp>
      <p:sp>
        <p:nvSpPr>
          <p:cNvPr id="3" name="Прямоугольник 2"/>
          <p:cNvSpPr/>
          <p:nvPr/>
        </p:nvSpPr>
        <p:spPr>
          <a:xfrm rot="20591019">
            <a:off x="6221120" y="4234608"/>
            <a:ext cx="586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Повышение не чаще 1 раза в год и не более, чем на 10%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56031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ВАЖНО! Можно оформить возврат подоходного налога – храните чеки!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3C1FBF-4B48-45E2-BC0E-233FB30EA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48491"/>
            <a:ext cx="2196654" cy="28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5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64" y="5873608"/>
            <a:ext cx="2027176" cy="701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0619" y="407401"/>
            <a:ext cx="351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80245" y="1628543"/>
            <a:ext cx="6230851" cy="29642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Адрес :</a:t>
            </a:r>
          </a:p>
          <a:p>
            <a:pPr algn="ctr"/>
            <a:r>
              <a:rPr lang="ru-RU" sz="3600" b="1" dirty="0"/>
              <a:t>Р. п. Быково, </a:t>
            </a:r>
          </a:p>
          <a:p>
            <a:pPr algn="ctr"/>
            <a:r>
              <a:rPr lang="ru-RU" sz="3600" b="1" dirty="0"/>
              <a:t>Ул. Маяковского, 28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11949" y="5377205"/>
            <a:ext cx="4736592" cy="11983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Тел. 916-329-49-81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4E0710-850D-4446-992C-30E4FC589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1" y="585194"/>
            <a:ext cx="2929627" cy="4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4" y="5660067"/>
            <a:ext cx="2640891" cy="91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72556" y="911556"/>
            <a:ext cx="498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История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03825" y="477376"/>
            <a:ext cx="2714643" cy="135751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2008 год – первый центр дополнительного образования «Совенок»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7776" y="2469754"/>
            <a:ext cx="2846729" cy="335580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2012год – открытие первых детских садов на 40 детей в Жуковском и 63 ребенка в Раменском в рамках Национального проекта «Частно-государственное партнерство»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37955" y="3455425"/>
            <a:ext cx="3739512" cy="147862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2019 год – открытие яслей «Совенок» на 30 мест для детей от 1,5 лет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10743" y="5660067"/>
            <a:ext cx="3739512" cy="8244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2021 – открытие школы  «Сова»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59978" y="1956358"/>
            <a:ext cx="201168" cy="39192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335304" y="5166416"/>
            <a:ext cx="192024" cy="29748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981318" y="3759032"/>
            <a:ext cx="343775" cy="25158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2769698" y="4099149"/>
            <a:ext cx="227991" cy="1586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55D4B0-76C4-44B6-9DE3-A4FA69F0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5" y="310734"/>
            <a:ext cx="2322777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4" y="5660067"/>
            <a:ext cx="2640891" cy="91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5184" y="443888"/>
            <a:ext cx="904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Почему именно МЫ?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220DE8-9006-4A7C-A513-0F47FB8DB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94942"/>
            <a:ext cx="2322777" cy="319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31A87-A9C0-40C1-AA58-222788C9BC3B}"/>
              </a:ext>
            </a:extLst>
          </p:cNvPr>
          <p:cNvSpPr txBox="1"/>
          <p:nvPr/>
        </p:nvSpPr>
        <p:spPr>
          <a:xfrm>
            <a:off x="3047999" y="1305342"/>
            <a:ext cx="691514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000" i="1" dirty="0"/>
              <a:t>Мы предлагаем альтернативные образовательные учреждения. У нас все иначе:</a:t>
            </a:r>
          </a:p>
          <a:p>
            <a:pPr marL="0" indent="0" algn="ctr" eaLnBrk="1"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ru-RU" sz="2000" i="1" dirty="0"/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000" i="1" dirty="0"/>
              <a:t>Наполняемость групп небольшая: в яслях 15 человек, в саду 18-20, в школе 12-15 человек. Что позволить видеть и ценить каждого ребенка. А также тесно общаться с родителями.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000" i="1" dirty="0"/>
              <a:t>Работающим родителям мы предлагаем школу полного дня и дошкольные учреждения 12 часового пребывания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ru-RU" sz="2000" i="1" dirty="0"/>
              <a:t>Широкий спектр дополнительного образования, направленный на всестороннее развитие детей – каждая минута с пользой.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Ребенок в наших учреждениях познает мир с радостью и получает от этого удовольствие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Мы заинтересованы в развитии широкого кругозора и широте общего развития наших детей.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88107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5826" y="380334"/>
            <a:ext cx="658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Наша миссия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10" y="4353342"/>
            <a:ext cx="4079056" cy="2227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614" y="2322503"/>
            <a:ext cx="10665518" cy="224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Stem-Regular" panose="020B0503020203020204" pitchFamily="34" charset="-52"/>
                <a:ea typeface="Stem-Regular" panose="020B0503020203020204" pitchFamily="34" charset="-52"/>
              </a:rPr>
              <a:t>Выявить, понять, поддержать, развить универсальные способности ребенка в максимально комфортных, психологически безопасных условиях, чтобы вырастить успешных, конкурентоспособных людей будущего.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D02170-0AE4-405B-9A4C-21860751E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4" y="155713"/>
            <a:ext cx="2322777" cy="3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8726" y="829313"/>
            <a:ext cx="658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Наши ценности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4464" y="2472368"/>
            <a:ext cx="10665518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Обучение должно приносить ребенку радость.</a:t>
            </a: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Высокое качество образовательного стандарта.</a:t>
            </a: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Широта общего развития ребенка.</a:t>
            </a: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Личностно-ориентированный подход. Каждый ребенок – ценность.</a:t>
            </a: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ru-RU" alt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Содружество: ребёнок, школа и родители. Родитель полноправный участник процесса образования и воспитания.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D02170-0AE4-405B-9A4C-21860751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4" y="155713"/>
            <a:ext cx="2322777" cy="3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4" y="5660067"/>
            <a:ext cx="2640891" cy="914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5184" y="443888"/>
            <a:ext cx="904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Радость познания или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16" y="2333188"/>
            <a:ext cx="93111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1. Основные принципы: 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	- любовь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	- уважение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	- доверие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	- свобода действий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2. Мы готовим детей к жизни, а не к экзаменам! Не только теория – как применить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знание на практике.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3. Мы много путешествуем. Нам важна широта кругозора ребенка.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4. Проектная деятельность</a:t>
            </a:r>
          </a:p>
          <a:p>
            <a:r>
              <a:rPr lang="ru-RU" sz="2000" dirty="0">
                <a:latin typeface="Stem-Regular" panose="020B0503020203020204" pitchFamily="34" charset="-52"/>
                <a:ea typeface="Stem-Regular" panose="020B0503020203020204" pitchFamily="34" charset="-52"/>
              </a:rPr>
              <a:t>5. Упор на развитие коммуникативных навыков, общих способностей.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9697" y="1470319"/>
            <a:ext cx="576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Stem-Regular" panose="020B0503020203020204" pitchFamily="34" charset="-52"/>
                <a:ea typeface="Stem-Regular" panose="020B0503020203020204" pitchFamily="34" charset="-52"/>
              </a:rPr>
              <a:t>Позитивная педагогика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220DE8-9006-4A7C-A513-0F47FB8DB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94942"/>
            <a:ext cx="2322777" cy="3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5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54764" y="375483"/>
            <a:ext cx="658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Для кого мы: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157" y="1501275"/>
            <a:ext cx="7788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tem-Regular" panose="020B0503020203020204"/>
              </a:rPr>
              <a:t>Для родителей с другим уровнем нормы. Важны условия пребывания, социальное окружение, психологический комфорт ребенка, качествен-</a:t>
            </a:r>
          </a:p>
          <a:p>
            <a:r>
              <a:rPr lang="ru-RU" dirty="0" err="1">
                <a:latin typeface="Stem-Regular" panose="020B0503020203020204"/>
              </a:rPr>
              <a:t>ное</a:t>
            </a:r>
            <a:r>
              <a:rPr lang="ru-RU" dirty="0">
                <a:latin typeface="Stem-Regular" panose="020B0503020203020204"/>
              </a:rPr>
              <a:t> всестороннее образование. </a:t>
            </a:r>
          </a:p>
          <a:p>
            <a:endParaRPr lang="ru-RU" dirty="0">
              <a:latin typeface="Stem-Regular" panose="020B0503020203020204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Stem-Regular" panose="020B05030202030202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66" y="5499419"/>
            <a:ext cx="2640891" cy="914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23" y="2596668"/>
            <a:ext cx="11092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tem-Regular" panose="020B0503020203020204"/>
              </a:rPr>
              <a:t>Новые родители новых детей:</a:t>
            </a:r>
          </a:p>
          <a:p>
            <a:endParaRPr lang="ru-RU" dirty="0">
              <a:latin typeface="Stem-Regular" panose="020B0503020203020204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Stem-Regular" panose="020B0503020203020204"/>
              </a:rPr>
              <a:t>Понимают, как меняется мир и какими должны быть новые дети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Stem-Regular" panose="020B0503020203020204"/>
              </a:rPr>
              <a:t>Знают, как поступить и несут ответственность за свои действия и свой выбор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Stem-Regular" panose="020B0503020203020204"/>
              </a:rPr>
              <a:t>Знают, что воспитание ребенка – дело семьи, образование – дело системы. И только вместе можно сформировать правильный уровень культуры и нравственную базу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Stem-Regular" panose="020B0503020203020204"/>
              </a:rPr>
              <a:t>Здоровая семья с правильными вертикальными и горизонтальными связями, без насилия физического и психологического, открытые формы коммуникации, есть семейная конституция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Stem-Regular" panose="020B0503020203020204"/>
              </a:rPr>
              <a:t>Реально заинтересованы в жизни ребенка, не напоказ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43" y="1414425"/>
            <a:ext cx="1914318" cy="2415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AA8A32-E750-454E-9D76-649092F8B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45" y="194942"/>
            <a:ext cx="2322777" cy="3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009" y="213742"/>
            <a:ext cx="1060246" cy="17555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598" y="109588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597" y="6731317"/>
            <a:ext cx="1184738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2597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059982" y="109590"/>
            <a:ext cx="0" cy="662172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81690" y="335574"/>
            <a:ext cx="882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Stem" panose="020B0703020203020204" pitchFamily="34" charset="-52"/>
                <a:cs typeface="Stem" panose="020B0703020203020204" pitchFamily="34" charset="-52"/>
              </a:rPr>
              <a:t>Про школу: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266" y="5499419"/>
            <a:ext cx="2640891" cy="9144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69491" y="1356083"/>
            <a:ext cx="10122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Впервые в городе – частная школа с ЛИЦЕНЗИЕЙ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Школа полного дня 8-18.00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Малочисленные классы - всего 12-15 детей в классе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Комфортно и радостно – без стрессов, унижений, криков, оскорблений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Без домашних заданий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Без репетиторов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Дополнительные занятия включены в стоимость!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Опытный педагогический персонал – в каждом классе – учитель, куратор, педагоги дополнительного образования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4разовое питание (собственная столовая)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Прогулки (закрытая тихая территория)</a:t>
            </a:r>
          </a:p>
          <a:p>
            <a:pPr marL="285750" indent="-285750">
              <a:buClr>
                <a:srgbClr val="2C4D88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Stem-Regular"/>
                <a:cs typeface="Arial" panose="020B0604020202020204" pitchFamily="34" charset="0"/>
              </a:rPr>
              <a:t>Полное обеспечение – ничего не надо покупать 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BFB666-35F5-4801-8477-DAFC19DC7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0" y="209898"/>
            <a:ext cx="2094850" cy="29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19299</TotalTime>
  <Words>1622</Words>
  <Application>Microsoft Office PowerPoint</Application>
  <PresentationFormat>Широкоэкранный</PresentationFormat>
  <Paragraphs>302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Stem</vt:lpstr>
      <vt:lpstr>Stem-Regular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Наталья</dc:creator>
  <cp:lastModifiedBy>vpan2@yandex.ru</cp:lastModifiedBy>
  <cp:revision>262</cp:revision>
  <dcterms:created xsi:type="dcterms:W3CDTF">2019-02-20T10:37:40Z</dcterms:created>
  <dcterms:modified xsi:type="dcterms:W3CDTF">2022-02-05T17:38:09Z</dcterms:modified>
</cp:coreProperties>
</file>